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6"/>
  </p:notesMasterIdLst>
  <p:handoutMasterIdLst>
    <p:handoutMasterId r:id="rId17"/>
  </p:handoutMasterIdLst>
  <p:sldIdLst>
    <p:sldId id="347" r:id="rId2"/>
    <p:sldId id="366" r:id="rId3"/>
    <p:sldId id="367" r:id="rId4"/>
    <p:sldId id="388" r:id="rId5"/>
    <p:sldId id="389" r:id="rId6"/>
    <p:sldId id="390" r:id="rId7"/>
    <p:sldId id="391" r:id="rId8"/>
    <p:sldId id="392" r:id="rId9"/>
    <p:sldId id="393" r:id="rId10"/>
    <p:sldId id="394" r:id="rId11"/>
    <p:sldId id="395" r:id="rId12"/>
    <p:sldId id="396" r:id="rId13"/>
    <p:sldId id="397" r:id="rId14"/>
    <p:sldId id="398"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2" autoAdjust="0"/>
    <p:restoredTop sz="86400" autoAdjust="0"/>
  </p:normalViewPr>
  <p:slideViewPr>
    <p:cSldViewPr>
      <p:cViewPr varScale="1">
        <p:scale>
          <a:sx n="62" d="100"/>
          <a:sy n="62" d="100"/>
        </p:scale>
        <p:origin x="1496"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7.5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7</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Sqrt: Residuals vs. Fits</a:t>
            </a:r>
          </a:p>
        </p:txBody>
      </p:sp>
      <p:pic>
        <p:nvPicPr>
          <p:cNvPr id="4" name="Picture Placeholder 3" descr="A set of command lines. The command lines read as follows: mod Squared rt Dino equals aov (squared rt (Iridium) approximately equals Source asterisk factor (Depth), data equals Dinosaurs), plot (mod sqrt dino dollar residuals tilt mod Sqrtino dollar fitted, x lab equals “Fitted Values”, y lab equals “Residuals”)&#10;abline (0, 0)."/>
          <p:cNvPicPr>
            <a:picLocks noGrp="1" noChangeAspect="1"/>
          </p:cNvPicPr>
          <p:nvPr>
            <p:ph type="pic" sz="quarter" idx="11"/>
          </p:nvPr>
        </p:nvPicPr>
        <p:blipFill>
          <a:blip r:embed="rId2"/>
          <a:stretch>
            <a:fillRect/>
          </a:stretch>
        </p:blipFill>
        <p:spPr>
          <a:xfrm>
            <a:off x="271258" y="1434043"/>
            <a:ext cx="8531589" cy="1086169"/>
          </a:xfrm>
          <a:prstGeom prst="rect">
            <a:avLst/>
          </a:prstGeom>
          <a:noFill/>
          <a:ln>
            <a:noFill/>
          </a:ln>
        </p:spPr>
      </p:pic>
      <p:pic>
        <p:nvPicPr>
          <p:cNvPr id="8" name="Picture Placeholder 7" descr="A scatter plot marks fitted values along the horizontal axis and the values of residuals along the vertical axis. A line slopes through (5, 0) and (30, 0). Twenty eight dots are plotted on the graph. A cluster of dots are between 11 and 21 along the horizontal axis and between negative 2 and 4 along the vertical axis. The remaining dots lie approximately at (6, negative 2), (6, 2), (7, negative 5), (7, 2), (7, 3), (11, negative 7.9), (11, 6.1), (16.5, negative 5.9), (16.5, 6), (21, negative 4), (21, 4), (29, negative 1.8), and (29, 1.8)."/>
          <p:cNvPicPr>
            <a:picLocks noGrp="1" noChangeAspect="1"/>
          </p:cNvPicPr>
          <p:nvPr>
            <p:ph type="pic" sz="quarter" idx="13"/>
          </p:nvPr>
        </p:nvPicPr>
        <p:blipFill>
          <a:blip r:embed="rId3"/>
          <a:stretch>
            <a:fillRect/>
          </a:stretch>
        </p:blipFill>
        <p:spPr>
          <a:xfrm>
            <a:off x="1734426" y="2673268"/>
            <a:ext cx="5675146" cy="3542368"/>
          </a:xfrm>
          <a:prstGeom prst="rect">
            <a:avLst/>
          </a:prstGeom>
          <a:noFill/>
          <a:ln>
            <a:noFill/>
          </a:ln>
        </p:spPr>
      </p:pic>
    </p:spTree>
    <p:extLst>
      <p:ext uri="{BB962C8B-B14F-4D97-AF65-F5344CB8AC3E}">
        <p14:creationId xmlns:p14="http://schemas.microsoft.com/office/powerpoint/2010/main" val="388275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Sqrt: Normal Quantile Plot</a:t>
            </a:r>
          </a:p>
        </p:txBody>
      </p:sp>
      <p:pic>
        <p:nvPicPr>
          <p:cNvPr id="3" name="Picture Placeholder 2" descr="A set of command lines. The command lines read, q q norm (mod Sq rt dino dollar residuals, x lab equals “Normal Quantiles”, y lab equals “Residuals”), Q q line (mod Sq rt Dino dollar residuals)"/>
          <p:cNvPicPr>
            <a:picLocks noGrp="1" noChangeAspect="1"/>
          </p:cNvPicPr>
          <p:nvPr>
            <p:ph type="pic" sz="quarter" idx="11"/>
          </p:nvPr>
        </p:nvPicPr>
        <p:blipFill>
          <a:blip r:embed="rId2"/>
          <a:stretch>
            <a:fillRect/>
          </a:stretch>
        </p:blipFill>
        <p:spPr>
          <a:xfrm>
            <a:off x="213051" y="1447800"/>
            <a:ext cx="8702349" cy="615382"/>
          </a:xfrm>
          <a:prstGeom prst="rect">
            <a:avLst/>
          </a:prstGeom>
          <a:noFill/>
          <a:ln>
            <a:noFill/>
          </a:ln>
        </p:spPr>
      </p:pic>
      <p:pic>
        <p:nvPicPr>
          <p:cNvPr id="7" name="Picture Placeholder 6" descr="A scatter plot marks normal quantiles along the horizontal axis and residuals along the vertical axis. The approximate data are as follows: A line originates at (negative 120, negative 2.5), moves upward and terminates at (2.5, 120).  The graph plots large densities of points along the line from negative 1 to 1 along the horizontal axis and negative 2 and 2 along the vertical axis. Four points lie in the top right corner above 1 to 2 along the horizontal axis and 3 and 6 along the vertical axis. The other four points lie in the bottom left corner above negative 1 to negative 2.2 along the horizontal axis and negative 5 to negative 8 along the vertical axis. Text at the bottom right corner of the graph reads, better but still a problem in lower tail."/>
          <p:cNvPicPr>
            <a:picLocks noGrp="1" noChangeAspect="1"/>
          </p:cNvPicPr>
          <p:nvPr>
            <p:ph type="pic" sz="quarter" idx="13"/>
          </p:nvPr>
        </p:nvPicPr>
        <p:blipFill>
          <a:blip r:embed="rId3"/>
          <a:stretch>
            <a:fillRect/>
          </a:stretch>
        </p:blipFill>
        <p:spPr>
          <a:xfrm>
            <a:off x="1089661" y="2149222"/>
            <a:ext cx="7099958" cy="4119593"/>
          </a:xfrm>
          <a:prstGeom prst="rect">
            <a:avLst/>
          </a:prstGeom>
          <a:noFill/>
          <a:ln>
            <a:noFill/>
          </a:ln>
        </p:spPr>
      </p:pic>
    </p:spTree>
    <p:extLst>
      <p:ext uri="{BB962C8B-B14F-4D97-AF65-F5344CB8AC3E}">
        <p14:creationId xmlns:p14="http://schemas.microsoft.com/office/powerpoint/2010/main" val="1579013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Sqrt: </a:t>
            </a:r>
            <a:r>
              <a:rPr lang="en-US" dirty="0" err="1"/>
              <a:t>Tukey</a:t>
            </a:r>
            <a:r>
              <a:rPr lang="en-US" dirty="0"/>
              <a:t> Nonadditivity</a:t>
            </a:r>
          </a:p>
        </p:txBody>
      </p:sp>
      <p:pic>
        <p:nvPicPr>
          <p:cNvPr id="4" name="Picture Placeholder 3" descr="A command line reads, Tukey Nonadd plot (sqrt (Iridium) tilt source asterisk factor (Depth), data equals Dinosaurs). "/>
          <p:cNvPicPr>
            <a:picLocks noGrp="1" noChangeAspect="1"/>
          </p:cNvPicPr>
          <p:nvPr>
            <p:ph type="pic" sz="quarter" idx="11"/>
          </p:nvPr>
        </p:nvPicPr>
        <p:blipFill>
          <a:blip r:embed="rId2"/>
          <a:stretch>
            <a:fillRect/>
          </a:stretch>
        </p:blipFill>
        <p:spPr>
          <a:xfrm>
            <a:off x="181970" y="1501510"/>
            <a:ext cx="8733430" cy="428903"/>
          </a:xfrm>
          <a:prstGeom prst="rect">
            <a:avLst/>
          </a:prstGeom>
          <a:noFill/>
          <a:ln>
            <a:noFill/>
          </a:ln>
        </p:spPr>
      </p:pic>
      <p:pic>
        <p:nvPicPr>
          <p:cNvPr id="8" name="Picture Placeholder 7" descr="A scatter plot marks comparisons along the horizontal axis and residuals along the vertical axis. The approximate data are as follows: A line originates at (negative 2.0, 0.8), moves upward and terminates at (2.0, 0.8). Twelve dots are plotted in the graph and they are as follows: (negative 1.7, 0.9), (negative 0.8, 0.8), (negative 0.7, negative 3), (negative 0.4, 0), (negative 0.1, 0.9), (0.9, negative 0.2), (0.7, negative 2), (0.7, 3), (0.9, 0.9), and (1.9, 0.9). Text at the bottom right corner of the graph reads, slope is closer to zero. Slope equals 0.38."/>
          <p:cNvPicPr>
            <a:picLocks noGrp="1" noChangeAspect="1"/>
          </p:cNvPicPr>
          <p:nvPr>
            <p:ph type="pic" sz="quarter" idx="13"/>
          </p:nvPr>
        </p:nvPicPr>
        <p:blipFill>
          <a:blip r:embed="rId3"/>
          <a:stretch>
            <a:fillRect/>
          </a:stretch>
        </p:blipFill>
        <p:spPr>
          <a:xfrm>
            <a:off x="1143000" y="2099162"/>
            <a:ext cx="6789588" cy="4110422"/>
          </a:xfrm>
          <a:prstGeom prst="rect">
            <a:avLst/>
          </a:prstGeom>
          <a:noFill/>
          <a:ln>
            <a:noFill/>
          </a:ln>
        </p:spPr>
      </p:pic>
    </p:spTree>
    <p:extLst>
      <p:ext uri="{BB962C8B-B14F-4D97-AF65-F5344CB8AC3E}">
        <p14:creationId xmlns:p14="http://schemas.microsoft.com/office/powerpoint/2010/main" val="371969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a:t>
            </a:r>
            <a:r>
              <a:rPr lang="en-US" dirty="0" err="1"/>
              <a:t>Sqrt</a:t>
            </a:r>
            <a:r>
              <a:rPr lang="en-US" dirty="0"/>
              <a:t>: log(SDs) vs. log(Means)</a:t>
            </a:r>
          </a:p>
        </p:txBody>
      </p:sp>
      <p:pic>
        <p:nvPicPr>
          <p:cNvPr id="3" name="Picture Placeholder 2" descr="A set of command lines. The command line reads as follows:&#10;Dino Sqrt Means equals mean (Iridium tilt Source plus factor (Depth), data equals Dinosaurs)&#10;Dino S Ds equals sd (Iridium tilt Source tilt source plus factor (Depth), data equals Dinosaurs)&#10;Plot (log (Dino S Ds) tilt log (Dino means))&#10;Mod line equals lm (log (Dino S Ds) tilt log (Dino Means))&#10;abline (mod line, col equals “blue”, led equals 2)&#10;text (5.5, 3, paste (“Slope equals”, round (mod line dollar coefficient [2], 2)), col equals “blue”)   "/>
          <p:cNvPicPr>
            <a:picLocks noGrp="1" noChangeAspect="1"/>
          </p:cNvPicPr>
          <p:nvPr>
            <p:ph type="pic" sz="quarter" idx="11"/>
          </p:nvPr>
        </p:nvPicPr>
        <p:blipFill>
          <a:blip r:embed="rId2"/>
          <a:stretch>
            <a:fillRect/>
          </a:stretch>
        </p:blipFill>
        <p:spPr>
          <a:xfrm>
            <a:off x="383157" y="1504375"/>
            <a:ext cx="8303643" cy="1543625"/>
          </a:xfrm>
          <a:prstGeom prst="rect">
            <a:avLst/>
          </a:prstGeom>
          <a:noFill/>
          <a:ln>
            <a:noFill/>
          </a:ln>
        </p:spPr>
      </p:pic>
      <p:pic>
        <p:nvPicPr>
          <p:cNvPr id="7" name="Picture Placeholder 6" descr="A scatter plot marks log (Dino sqrt means) along the horizontal axis and log (Dino Sqrt SDs) along the vertical axis. The approximate data are as follows: A horizontal line originates at (1.5, 1.0), moves straight and it terminates at (3.5, 1.0). Ten dots are plotted in the graph and they are as follows: (1.6, 1.1), (2.0, 1.5), (2.35, 1.7), (2.4, negative 0.9), (2.6, 0.9), (2.65, 0.7), (2.7, 0.5), (2.8, 2.2), (3.1, 1.4), and (3.4, 0.8). Text at the bottom right corner of the graph reads: much closer to zero no additional transformation. Slope equals negative 0.02."/>
          <p:cNvPicPr>
            <a:picLocks noGrp="1" noChangeAspect="1"/>
          </p:cNvPicPr>
          <p:nvPr>
            <p:ph type="pic" sz="quarter" idx="13"/>
          </p:nvPr>
        </p:nvPicPr>
        <p:blipFill>
          <a:blip r:embed="rId3"/>
          <a:stretch>
            <a:fillRect/>
          </a:stretch>
        </p:blipFill>
        <p:spPr>
          <a:xfrm>
            <a:off x="1165182" y="3124200"/>
            <a:ext cx="6813636" cy="3054895"/>
          </a:xfrm>
          <a:prstGeom prst="rect">
            <a:avLst/>
          </a:prstGeom>
          <a:noFill/>
          <a:ln>
            <a:noFill/>
          </a:ln>
        </p:spPr>
      </p:pic>
    </p:spTree>
    <p:extLst>
      <p:ext uri="{BB962C8B-B14F-4D97-AF65-F5344CB8AC3E}">
        <p14:creationId xmlns:p14="http://schemas.microsoft.com/office/powerpoint/2010/main" val="2655666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Two-Way ANOVA for </a:t>
            </a:r>
            <a:r>
              <a:rPr lang="en-US" dirty="0" smtClean="0"/>
              <a:t>Dinosaurs (after </a:t>
            </a:r>
            <a:r>
              <a:rPr lang="en-US" dirty="0" err="1"/>
              <a:t>sqrt</a:t>
            </a:r>
            <a:r>
              <a:rPr lang="en-US" dirty="0"/>
              <a:t> Transformation)</a:t>
            </a:r>
          </a:p>
        </p:txBody>
      </p:sp>
      <p:pic>
        <p:nvPicPr>
          <p:cNvPr id="11" name="Picture Placeholder 10" descr="A set of command lines and a table with four rows and five columns with headers that read, D f, Sum S q, Mean S q, F value, P r (greater than F). The command lines read as follows:&#10;Prompt, mod sq rt Dino equals aov (sq rt (Iridium) approximately equals Source asterisk factor (Depth), data equals Dinosaurs)&#10;Prompt, summary (mod sq rt Dino)&#10;The data presented in the table are as follows:&#10;Row 1. Source: D f: 1. Sum S q: 77.2. Mean S q: 77.16. F value: 4.626. P r (greater than F): 0.047110.&#10;Row 2. Factor (Depth): D f: 5. Sum S q: 772.4. Mean S q: 154.49. F value: 9.263. P r (greater than F): 0.000271.&#10;Row 3. Source: factor (Depth): D f: 5. Sum S q: 72.6. Mean S q: 14.51. F value: 0.870. P r (greater than F): 0.522480.&#10;Row 4. Residuals: D f: 16. Sum S q: 266.9. Mean S q: 16.68. F value: blank. P r (greater than F): blank."/>
          <p:cNvPicPr>
            <a:picLocks noGrp="1" noChangeAspect="1"/>
          </p:cNvPicPr>
          <p:nvPr>
            <p:ph type="pic" sz="quarter" idx="11"/>
          </p:nvPr>
        </p:nvPicPr>
        <p:blipFill>
          <a:blip r:embed="rId2"/>
          <a:stretch>
            <a:fillRect/>
          </a:stretch>
        </p:blipFill>
        <p:spPr>
          <a:xfrm>
            <a:off x="525786" y="1524000"/>
            <a:ext cx="8084814" cy="1981282"/>
          </a:xfrm>
          <a:prstGeom prst="rect">
            <a:avLst/>
          </a:prstGeom>
          <a:noFill/>
          <a:ln>
            <a:noFill/>
          </a:ln>
        </p:spPr>
      </p:pic>
      <p:sp>
        <p:nvSpPr>
          <p:cNvPr id="3" name="Content Placeholder 2"/>
          <p:cNvSpPr>
            <a:spLocks noGrp="1"/>
          </p:cNvSpPr>
          <p:nvPr>
            <p:ph idx="1"/>
          </p:nvPr>
        </p:nvSpPr>
        <p:spPr>
          <a:xfrm>
            <a:off x="634505" y="3624942"/>
            <a:ext cx="7827818" cy="489858"/>
          </a:xfrm>
        </p:spPr>
        <p:txBody>
          <a:bodyPr>
            <a:normAutofit/>
          </a:bodyPr>
          <a:lstStyle/>
          <a:p>
            <a:pPr marL="0" indent="0">
              <a:buNone/>
            </a:pPr>
            <a:r>
              <a:rPr lang="en-US" dirty="0"/>
              <a:t>Conclusions are similar to the original scale</a:t>
            </a:r>
            <a:r>
              <a:rPr lang="en-US" dirty="0" smtClean="0"/>
              <a:t>:</a:t>
            </a:r>
            <a:endParaRPr lang="en-US" dirty="0"/>
          </a:p>
        </p:txBody>
      </p:sp>
      <p:pic>
        <p:nvPicPr>
          <p:cNvPr id="12" name="Picture Placeholder 11" descr="A set of command lines and a table with four rows and five columns. The columns headers are: D f, Sum S q, Mean S q, F value, P r (greater than F). The command lines read as follows:&#10;Prompt, mod Dino equals aov (Iridium tilt source asterisk factor (Depth), data equals Dinosaurs)&#10;Prompt, summary (mod Dino)&#10;The data presented in the table are as follows:&#10;Row 1. Source: D f: 1. Sum S q: 88363. Mean S q: 88363. F value: 6.983. P r (greater than F): 0.0177 asterisk.&#10;Row 2. Factor (Depth): D f: 5. Sum S q: 878258. Mean S q: 175652. F value: 13.882. P r (greater than F): 2.44 e minus 05 three asterisks.&#10;Row 3. Source: factor (Depth): D f: 5. Sum S q: 83252. Mean S q: 16650. F value: 1.316. P r (greater than F): 0.3066.&#10;Row 4. Source: Residuals: D f: 16. Sum S q: 202458. Mean S q: 12654. F value: blank. P r (greater than F): blank."/>
          <p:cNvPicPr>
            <a:picLocks noGrp="1" noChangeAspect="1"/>
          </p:cNvPicPr>
          <p:nvPr>
            <p:ph type="pic" sz="quarter" idx="13"/>
          </p:nvPr>
        </p:nvPicPr>
        <p:blipFill>
          <a:blip r:embed="rId3"/>
          <a:stretch>
            <a:fillRect/>
          </a:stretch>
        </p:blipFill>
        <p:spPr>
          <a:xfrm>
            <a:off x="609600" y="4281003"/>
            <a:ext cx="8025672" cy="1738797"/>
          </a:xfrm>
          <a:prstGeom prst="rect">
            <a:avLst/>
          </a:prstGeom>
          <a:noFill/>
          <a:ln>
            <a:noFill/>
          </a:ln>
        </p:spPr>
      </p:pic>
    </p:spTree>
    <p:extLst>
      <p:ext uri="{BB962C8B-B14F-4D97-AF65-F5344CB8AC3E}">
        <p14:creationId xmlns:p14="http://schemas.microsoft.com/office/powerpoint/2010/main" val="3852080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7.5</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Checking two-way ANOVA model</a:t>
            </a:r>
          </a:p>
          <a:p>
            <a:pPr marL="0" indent="344488">
              <a:spcBef>
                <a:spcPct val="0"/>
              </a:spcBef>
              <a:spcAft>
                <a:spcPct val="15000"/>
              </a:spcAft>
              <a:buNone/>
            </a:pPr>
            <a:r>
              <a:rPr lang="en-US" altLang="en-US" dirty="0" smtClean="0">
                <a:sym typeface="Symbol" panose="05050102010706020507" pitchFamily="18" charset="2"/>
              </a:rPr>
              <a:t>Residual </a:t>
            </a:r>
            <a:r>
              <a:rPr lang="en-US" altLang="en-US" dirty="0">
                <a:sym typeface="Symbol" panose="05050102010706020507" pitchFamily="18" charset="2"/>
              </a:rPr>
              <a:t>vs. fits plot</a:t>
            </a:r>
          </a:p>
          <a:p>
            <a:pPr marL="0" indent="344488">
              <a:spcBef>
                <a:spcPct val="0"/>
              </a:spcBef>
              <a:spcAft>
                <a:spcPct val="15000"/>
              </a:spcAft>
              <a:buNone/>
            </a:pPr>
            <a:r>
              <a:rPr lang="en-US" altLang="en-US" dirty="0" smtClean="0">
                <a:sym typeface="Symbol" panose="05050102010706020507" pitchFamily="18" charset="2"/>
              </a:rPr>
              <a:t>Normal </a:t>
            </a:r>
            <a:r>
              <a:rPr lang="en-US" altLang="en-US" dirty="0" err="1">
                <a:sym typeface="Symbol" panose="05050102010706020507" pitchFamily="18" charset="2"/>
              </a:rPr>
              <a:t>quantile</a:t>
            </a:r>
            <a:r>
              <a:rPr lang="en-US" altLang="en-US" dirty="0">
                <a:sym typeface="Symbol" panose="05050102010706020507" pitchFamily="18" charset="2"/>
              </a:rPr>
              <a:t> plot of residuals</a:t>
            </a:r>
          </a:p>
          <a:p>
            <a:pPr marL="0" indent="344488">
              <a:spcBef>
                <a:spcPct val="0"/>
              </a:spcBef>
              <a:spcAft>
                <a:spcPct val="15000"/>
              </a:spcAft>
              <a:buNone/>
            </a:pPr>
            <a:r>
              <a:rPr lang="en-US" altLang="en-US" dirty="0" err="1" smtClean="0">
                <a:sym typeface="Symbol" panose="05050102010706020507" pitchFamily="18" charset="2"/>
              </a:rPr>
              <a:t>Tukey</a:t>
            </a:r>
            <a:r>
              <a:rPr lang="en-US" altLang="en-US" dirty="0" smtClean="0">
                <a:sym typeface="Symbol" panose="05050102010706020507" pitchFamily="18" charset="2"/>
              </a:rPr>
              <a:t> </a:t>
            </a:r>
            <a:r>
              <a:rPr lang="en-US" altLang="en-US" dirty="0" err="1">
                <a:sym typeface="Symbol" panose="05050102010706020507" pitchFamily="18" charset="2"/>
              </a:rPr>
              <a:t>nonadditivity</a:t>
            </a:r>
            <a:r>
              <a:rPr lang="en-US" altLang="en-US" dirty="0">
                <a:sym typeface="Symbol" panose="05050102010706020507" pitchFamily="18" charset="2"/>
              </a:rPr>
              <a:t> plot</a:t>
            </a:r>
          </a:p>
          <a:p>
            <a:pPr marL="0" indent="344488">
              <a:spcBef>
                <a:spcPct val="0"/>
              </a:spcBef>
              <a:spcAft>
                <a:spcPct val="15000"/>
              </a:spcAft>
              <a:buNone/>
            </a:pPr>
            <a:r>
              <a:rPr lang="en-US" altLang="en-US" dirty="0" smtClean="0">
                <a:sym typeface="Symbol" panose="05050102010706020507" pitchFamily="18" charset="2"/>
              </a:rPr>
              <a:t>Log(SDs</a:t>
            </a:r>
            <a:r>
              <a:rPr lang="en-US" altLang="en-US" dirty="0">
                <a:sym typeface="Symbol" panose="05050102010706020507" pitchFamily="18" charset="2"/>
              </a:rPr>
              <a:t>) vs. Log(Means) plot</a:t>
            </a:r>
          </a:p>
          <a:p>
            <a:pPr marL="0" indent="0">
              <a:spcBef>
                <a:spcPct val="0"/>
              </a:spcBef>
              <a:spcAft>
                <a:spcPct val="15000"/>
              </a:spcAft>
              <a:buNone/>
            </a:pPr>
            <a:r>
              <a:rPr lang="en-US" altLang="en-US" dirty="0">
                <a:sym typeface="Symbol" panose="05050102010706020507" pitchFamily="18" charset="2"/>
              </a:rPr>
              <a:t>Transformation</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Dinosaur Iridium</a:t>
            </a:r>
          </a:p>
        </p:txBody>
      </p:sp>
      <p:sp>
        <p:nvSpPr>
          <p:cNvPr id="2" name="Content Placeholder 1"/>
          <p:cNvSpPr>
            <a:spLocks noGrp="1"/>
          </p:cNvSpPr>
          <p:nvPr>
            <p:ph idx="1"/>
          </p:nvPr>
        </p:nvSpPr>
        <p:spPr>
          <a:xfrm>
            <a:off x="243114" y="1415142"/>
            <a:ext cx="8610600" cy="1404258"/>
          </a:xfrm>
        </p:spPr>
        <p:txBody>
          <a:bodyPr>
            <a:normAutofit/>
          </a:bodyPr>
          <a:lstStyle/>
          <a:p>
            <a:pPr marL="0" indent="0">
              <a:buNone/>
            </a:pPr>
            <a:r>
              <a:rPr lang="en-US" dirty="0"/>
              <a:t>Measure the amount of iridium (a possible sign of an asteroid) at various depths of rock (older are deeper). Data are in Dinosaurs</a:t>
            </a:r>
            <a:r>
              <a:rPr lang="en-US" dirty="0" smtClean="0"/>
              <a:t>.</a:t>
            </a:r>
            <a:endParaRPr lang="en-US" dirty="0"/>
          </a:p>
        </p:txBody>
      </p:sp>
      <p:pic>
        <p:nvPicPr>
          <p:cNvPr id="11" name="Picture Placeholder 10" descr="A table with eight rows and six columns with headers that read, 345 meters depth, 346 meters depth, 347 meters depth, 348 meters depth, 349 meters depth, and 350 meters depth. The data from the table are as follows: Row 1. (Limestone): 345 meters depth: 75, 346 meters depth: 120, 347 meters depth: 290, 348 meters depth: 170, 349 meters depth: 120, 350 meters depth: 5.&#10;Row 2. Limestone: 345 meters depth: 20, 346 meters depth: 210, 347 meters depth: 450, 348 meters depth: 205, 349 meters depth: 135, 350 meters depth: 90.Row 3. (Limestone): 345 meters depth: blank, 346 meters depth: blank, 347 meters depth: 620, 348 meters depth: 260, 349 meters depth: blank, 350 meters depth: 105.&#10;Row 4. Shale: 345 meters depth: 110, 346 meters depth: 315, 347 meters depth: 710, 348 meters depth: 400, 349 meters depth: 120, 350 meters depth: 145.&#10;Row 5. Shale: 345 meters depth: 501, 346 meters depth: blank, 347 meters depth: 875, 348 meters depth: blank, 349 meters depth: 130, 350 meters depth: 214.&#10;Row 6. Shale: 345 meters depth: blank, 346 meters depth: blank, 347 meters depth: blank, 348 meters depth: blank, 349 meters depth: 135, 350 meters depth: blank.&#10;Row 7. Shale: 345 meters depth: blank, 346 meters depth: blank, 347 meters depth: blank, 348 meters depth: blank, 349 meters depth: 10, 350 meters depth: blank.&#10;Row 8. Shale: 345 meters depth: blank, 346 meters depth: blank, 347 meters depth: blank, 348 meters depth: blank, 349 meters depth: 290, 350 meters depth: blank."/>
          <p:cNvPicPr>
            <a:picLocks noGrp="1" noChangeAspect="1"/>
          </p:cNvPicPr>
          <p:nvPr>
            <p:ph type="pic" sz="quarter" idx="11"/>
          </p:nvPr>
        </p:nvPicPr>
        <p:blipFill>
          <a:blip r:embed="rId2"/>
          <a:stretch>
            <a:fillRect/>
          </a:stretch>
        </p:blipFill>
        <p:spPr>
          <a:xfrm>
            <a:off x="2350058" y="2897509"/>
            <a:ext cx="4396710" cy="3290983"/>
          </a:xfrm>
          <a:prstGeom prst="rect">
            <a:avLst/>
          </a:prstGeom>
          <a:noFill/>
          <a:ln>
            <a:noFill/>
          </a:ln>
        </p:spPr>
      </p:pic>
    </p:spTree>
    <p:extLst>
      <p:ext uri="{BB962C8B-B14F-4D97-AF65-F5344CB8AC3E}">
        <p14:creationId xmlns:p14="http://schemas.microsoft.com/office/powerpoint/2010/main" val="16214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 Iridium: Cell Means</a:t>
            </a:r>
          </a:p>
        </p:txBody>
      </p:sp>
      <p:pic>
        <p:nvPicPr>
          <p:cNvPr id="16" name="Picture Placeholder 15" descr="A table with two rows and six columns with headers that read, 345 meters depth, 346 meters depth, 347 meters depth, 348 meters depth, 349 meters depth, and 350 meters depth. The data from the table are as follows:&#10;Row 1. Limestone: 345 meters depth: 48, 346 meters depth: 165, 347 meters depth: 453, 348 meters depth: 212, 349 meters depth: 128, 350 meters depth: 67.&#10;Row 2. Shale: 345 meters depth: 306, 346 meters depth: 315, 347 meters depth: 793, 348 meters depth: 400, 349 meters depth: 137, 350 meters depth: 180."/>
          <p:cNvPicPr>
            <a:picLocks noGrp="1" noChangeAspect="1"/>
          </p:cNvPicPr>
          <p:nvPr>
            <p:ph type="pic" sz="quarter" idx="11"/>
          </p:nvPr>
        </p:nvPicPr>
        <p:blipFill>
          <a:blip r:embed="rId2"/>
          <a:stretch>
            <a:fillRect/>
          </a:stretch>
        </p:blipFill>
        <p:spPr>
          <a:xfrm>
            <a:off x="1371600" y="1676400"/>
            <a:ext cx="6455808" cy="1989008"/>
          </a:xfrm>
          <a:prstGeom prst="rect">
            <a:avLst/>
          </a:prstGeom>
          <a:noFill/>
          <a:ln>
            <a:noFill/>
          </a:ln>
        </p:spPr>
      </p:pic>
      <p:pic>
        <p:nvPicPr>
          <p:cNvPr id="15" name="Picture Placeholder 14" descr="A set of command lines and a table with four rows and five columns with headers that read, D f, Sum Sq, Mean Sq, F value, and P r (greater than F). The command line reads, prompt mod Dino equals aov Iridium tilt Source asterisk factor Depth, data equals Dinosaurs.&#10;Prompt summary mod Dino.&#10;The data from the table are as follows:&#10;Row 1. Source: D f: 1, Sum Sq: 88363, Mean Sq: 88363, F value: 6.983, P r greater than F: 0.0177, asterisk.&#10;Row 2. Factor Depth: D f: 5, Sum Sq: 878258, Mean Sq: 175652, F value: 13.882, P r greater than F: 2.44e minus 05, three asterisks.&#10;Row 3. Source: factor Depth: D f: 5, Sum Sq: 83252, Mean Sq: 16650, F value: 1.316, P r greater than F: 0.3066.&#10;Row 4. Residuals: D f: 16, Sum Sq: 202458, Mean Sq: 12654, F value: blank, P r greater than F: blank."/>
          <p:cNvPicPr>
            <a:picLocks noGrp="1" noChangeAspect="1"/>
          </p:cNvPicPr>
          <p:nvPr>
            <p:ph type="pic" sz="quarter" idx="13"/>
          </p:nvPr>
        </p:nvPicPr>
        <p:blipFill>
          <a:blip r:embed="rId3"/>
          <a:stretch>
            <a:fillRect/>
          </a:stretch>
        </p:blipFill>
        <p:spPr>
          <a:xfrm>
            <a:off x="470493" y="3973112"/>
            <a:ext cx="8344628" cy="1946658"/>
          </a:xfrm>
          <a:prstGeom prst="rect">
            <a:avLst/>
          </a:prstGeom>
          <a:noFill/>
          <a:ln>
            <a:noFill/>
          </a:ln>
        </p:spPr>
      </p:pic>
    </p:spTree>
    <p:extLst>
      <p:ext uri="{BB962C8B-B14F-4D97-AF65-F5344CB8AC3E}">
        <p14:creationId xmlns:p14="http://schemas.microsoft.com/office/powerpoint/2010/main" val="4138954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Checking Conditions: Four Plots</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514350" indent="-514350">
              <a:spcBef>
                <a:spcPts val="624"/>
              </a:spcBef>
              <a:buFont typeface="+mj-lt"/>
              <a:buAutoNum type="arabicPeriod"/>
            </a:pPr>
            <a:r>
              <a:rPr lang="en-US" dirty="0" smtClean="0"/>
              <a:t>Residuals vs. fitted values</a:t>
            </a:r>
          </a:p>
          <a:p>
            <a:pPr marL="0" indent="855663">
              <a:spcBef>
                <a:spcPts val="624"/>
              </a:spcBef>
              <a:buNone/>
            </a:pPr>
            <a:r>
              <a:rPr lang="en-US" dirty="0" smtClean="0"/>
              <a:t>Look for patterns in variability and outliers</a:t>
            </a:r>
          </a:p>
          <a:p>
            <a:pPr marL="457200" indent="-457200">
              <a:spcBef>
                <a:spcPts val="624"/>
              </a:spcBef>
              <a:buFont typeface="+mj-lt"/>
              <a:buAutoNum type="arabicPeriod" startAt="2"/>
            </a:pPr>
            <a:r>
              <a:rPr lang="en-US" dirty="0" smtClean="0"/>
              <a:t>Normal </a:t>
            </a:r>
            <a:r>
              <a:rPr lang="en-US" dirty="0" err="1" smtClean="0"/>
              <a:t>quantile</a:t>
            </a:r>
            <a:r>
              <a:rPr lang="en-US" dirty="0" smtClean="0"/>
              <a:t> plot of residuals</a:t>
            </a:r>
          </a:p>
          <a:p>
            <a:pPr marL="0" indent="855663">
              <a:spcBef>
                <a:spcPts val="624"/>
              </a:spcBef>
              <a:buNone/>
            </a:pPr>
            <a:r>
              <a:rPr lang="en-US" dirty="0" smtClean="0"/>
              <a:t>Look for departures from linear trend</a:t>
            </a:r>
          </a:p>
          <a:p>
            <a:pPr marL="457200" indent="-457200">
              <a:spcBef>
                <a:spcPts val="624"/>
              </a:spcBef>
              <a:buFont typeface="+mj-lt"/>
              <a:buAutoNum type="arabicPeriod" startAt="3"/>
            </a:pPr>
            <a:r>
              <a:rPr lang="en-US" dirty="0" err="1" smtClean="0"/>
              <a:t>Tukey</a:t>
            </a:r>
            <a:r>
              <a:rPr lang="en-US" dirty="0" smtClean="0"/>
              <a:t> nonadditivity plot</a:t>
            </a:r>
          </a:p>
          <a:p>
            <a:pPr marL="0" indent="855663">
              <a:spcBef>
                <a:spcPts val="624"/>
              </a:spcBef>
              <a:buNone/>
            </a:pPr>
            <a:r>
              <a:rPr lang="en-US" dirty="0" smtClean="0"/>
              <a:t>Use the cell means to make this plot</a:t>
            </a:r>
          </a:p>
          <a:p>
            <a:pPr marL="457200" indent="-457200">
              <a:spcBef>
                <a:spcPts val="624"/>
              </a:spcBef>
              <a:buFont typeface="+mj-lt"/>
              <a:buAutoNum type="arabicPeriod" startAt="4"/>
            </a:pPr>
            <a:r>
              <a:rPr lang="en-US" dirty="0" smtClean="0"/>
              <a:t>Log(SDs</a:t>
            </a:r>
            <a:r>
              <a:rPr lang="en-US" dirty="0"/>
              <a:t>) vs. Log(Means)</a:t>
            </a:r>
          </a:p>
          <a:p>
            <a:pPr marL="0" indent="855663">
              <a:spcBef>
                <a:spcPts val="624"/>
              </a:spcBef>
              <a:buNone/>
            </a:pPr>
            <a:r>
              <a:rPr lang="en-US" dirty="0" smtClean="0"/>
              <a:t>Slope </a:t>
            </a:r>
            <a:r>
              <a:rPr lang="en-US" dirty="0"/>
              <a:t>of the line suggests a </a:t>
            </a:r>
            <a:r>
              <a:rPr lang="en-US" dirty="0" smtClean="0"/>
              <a:t>transformation</a:t>
            </a:r>
            <a:endParaRPr lang="en-US" dirty="0"/>
          </a:p>
        </p:txBody>
      </p:sp>
    </p:spTree>
    <p:extLst>
      <p:ext uri="{BB962C8B-B14F-4D97-AF65-F5344CB8AC3E}">
        <p14:creationId xmlns:p14="http://schemas.microsoft.com/office/powerpoint/2010/main" val="2530165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Residuals vs. Fits</a:t>
            </a:r>
          </a:p>
        </p:txBody>
      </p:sp>
      <p:pic>
        <p:nvPicPr>
          <p:cNvPr id="4" name="Picture Placeholder 3" descr="A set of command line reads, plot (mod Dino dollar residuals tilt mod Dino dollar fitted, x lab equals “Fitted values”, y lab equals “Residuals”)&#10;abline (0, 0)."/>
          <p:cNvPicPr>
            <a:picLocks noGrp="1" noChangeAspect="1"/>
          </p:cNvPicPr>
          <p:nvPr>
            <p:ph type="pic" sz="quarter" idx="11"/>
          </p:nvPr>
        </p:nvPicPr>
        <p:blipFill>
          <a:blip r:embed="rId2"/>
          <a:stretch>
            <a:fillRect/>
          </a:stretch>
        </p:blipFill>
        <p:spPr>
          <a:xfrm>
            <a:off x="406814" y="1447800"/>
            <a:ext cx="8279986" cy="833914"/>
          </a:xfrm>
          <a:prstGeom prst="rect">
            <a:avLst/>
          </a:prstGeom>
          <a:noFill/>
          <a:ln>
            <a:noFill/>
          </a:ln>
        </p:spPr>
      </p:pic>
      <p:pic>
        <p:nvPicPr>
          <p:cNvPr id="13" name="Picture Placeholder 12" descr="A scatter plot marks fitted values along the horizontal axis and Residuals along the vertical axis. The approximate data are as follows: A horizontal line originates at (0, 0) and terminates at (820, 0). Twenty seven dots are plotted on the graph. Large densities of dots are between 100 and 210 along the horizontal axis and between negative 150 and 150 along the vertical axis. The remaining dots are spread above and below the line and the data are as follows: (300, negative 200), (310, 0), (310, 200), (400, 0), (440, negative 180), (440, 0), (440, 180), (800, negative 80), and (800, 80)."/>
          <p:cNvPicPr>
            <a:picLocks noGrp="1" noChangeAspect="1"/>
          </p:cNvPicPr>
          <p:nvPr>
            <p:ph type="pic" sz="quarter" idx="13"/>
          </p:nvPr>
        </p:nvPicPr>
        <p:blipFill>
          <a:blip r:embed="rId3"/>
          <a:stretch>
            <a:fillRect/>
          </a:stretch>
        </p:blipFill>
        <p:spPr>
          <a:xfrm>
            <a:off x="1417725" y="2476558"/>
            <a:ext cx="6066985" cy="3760402"/>
          </a:xfrm>
          <a:prstGeom prst="rect">
            <a:avLst/>
          </a:prstGeom>
          <a:noFill/>
          <a:ln>
            <a:noFill/>
          </a:ln>
        </p:spPr>
      </p:pic>
    </p:spTree>
    <p:extLst>
      <p:ext uri="{BB962C8B-B14F-4D97-AF65-F5344CB8AC3E}">
        <p14:creationId xmlns:p14="http://schemas.microsoft.com/office/powerpoint/2010/main" val="1705353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Normal Quantile Plot</a:t>
            </a:r>
          </a:p>
        </p:txBody>
      </p:sp>
      <p:pic>
        <p:nvPicPr>
          <p:cNvPr id="3" name="Picture Placeholder 2" descr="A set of command lines. The command line reads, q q norm (mod dino dollar residuals, x lab equals “Normal Quantiles”, y lab equals “Residuals”), Q q line (mod Dino dollar residuals)"/>
          <p:cNvPicPr>
            <a:picLocks noGrp="1" noChangeAspect="1"/>
          </p:cNvPicPr>
          <p:nvPr>
            <p:ph type="pic" sz="quarter" idx="11"/>
          </p:nvPr>
        </p:nvPicPr>
        <p:blipFill>
          <a:blip r:embed="rId2"/>
          <a:stretch>
            <a:fillRect/>
          </a:stretch>
        </p:blipFill>
        <p:spPr>
          <a:xfrm>
            <a:off x="228600" y="1438584"/>
            <a:ext cx="8633917" cy="626716"/>
          </a:xfrm>
          <a:prstGeom prst="rect">
            <a:avLst/>
          </a:prstGeom>
          <a:noFill/>
          <a:ln>
            <a:noFill/>
          </a:ln>
        </p:spPr>
      </p:pic>
      <p:pic>
        <p:nvPicPr>
          <p:cNvPr id="7" name="Picture Placeholder 6" descr="A scatter plot marks Normal Quantiles along the horizontal axis and Residuals along the vertical axis. The approximate data are as follows: A line originates at (negative 2.5, negative 115) and terminates at (2.5, 100). The graph plots large densities of points along the line from negative 1 to 1 along the horizontal axis and negative 50 and 50 along the vertical axis. Four points lie in the top right corner above 1 to 2 along the horizontal axis and 100 and 200 along the vertical axis. The other four points lie in the bottom left corner above negative 1 to negative 2.2 along the horizontal axis and negative 100 to negative 200 along the vertical axis. Text at the bottom right corner of the graph reads some problem in the tails. "/>
          <p:cNvPicPr>
            <a:picLocks noGrp="1" noChangeAspect="1"/>
          </p:cNvPicPr>
          <p:nvPr>
            <p:ph type="pic" sz="quarter" idx="13"/>
          </p:nvPr>
        </p:nvPicPr>
        <p:blipFill>
          <a:blip r:embed="rId3"/>
          <a:stretch>
            <a:fillRect/>
          </a:stretch>
        </p:blipFill>
        <p:spPr>
          <a:xfrm>
            <a:off x="1197121" y="2133600"/>
            <a:ext cx="6499079" cy="4026084"/>
          </a:xfrm>
          <a:prstGeom prst="rect">
            <a:avLst/>
          </a:prstGeom>
          <a:noFill/>
          <a:ln>
            <a:noFill/>
          </a:ln>
        </p:spPr>
      </p:pic>
    </p:spTree>
    <p:extLst>
      <p:ext uri="{BB962C8B-B14F-4D97-AF65-F5344CB8AC3E}">
        <p14:creationId xmlns:p14="http://schemas.microsoft.com/office/powerpoint/2010/main" val="2579863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a:t>
            </a:r>
            <a:r>
              <a:rPr lang="en-US" dirty="0" err="1"/>
              <a:t>Tukey</a:t>
            </a:r>
            <a:r>
              <a:rPr lang="en-US" dirty="0"/>
              <a:t> Nonadditivity</a:t>
            </a:r>
          </a:p>
        </p:txBody>
      </p:sp>
      <p:pic>
        <p:nvPicPr>
          <p:cNvPr id="4" name="Picture Placeholder 3" descr="A command line reads, Tukey Nonadd plot (Iridium tilt Source asterisk factor (Depth), data equals Dinosaurs)."/>
          <p:cNvPicPr>
            <a:picLocks noGrp="1" noChangeAspect="1"/>
          </p:cNvPicPr>
          <p:nvPr>
            <p:ph type="pic" sz="quarter" idx="11"/>
          </p:nvPr>
        </p:nvPicPr>
        <p:blipFill>
          <a:blip r:embed="rId2"/>
          <a:stretch>
            <a:fillRect/>
          </a:stretch>
        </p:blipFill>
        <p:spPr>
          <a:xfrm>
            <a:off x="211733" y="1447800"/>
            <a:ext cx="8703667" cy="421946"/>
          </a:xfrm>
          <a:prstGeom prst="rect">
            <a:avLst/>
          </a:prstGeom>
          <a:noFill/>
          <a:ln>
            <a:noFill/>
          </a:ln>
        </p:spPr>
      </p:pic>
      <p:pic>
        <p:nvPicPr>
          <p:cNvPr id="8" name="Picture Placeholder 7" descr="A scatter plot marks Comparisons along the horizontal axis and residuals along the vertical axis. The approximate data are as follows: A line originates at (negative 150, negative 100), moves upward, and terminates at (150, 100). Eleven dots are plotted on the graph and they are as follows: (negative 140, negative 99), (negative 49.5, negative 99), (negative 49.5, negative 45), (negative 46, 49), (negative 20, 10), (negative 10, 20), (10, 20), (20, 10), (45, 99), (46, 48), and (98, 99). Text at the bottom right corner of the graph reads, try power equals 1 minus 0.72 equals 0.28. Slope equals 0.72. Perhaps sq rt (power equals 0.5) or log (power equals 0) will help. "/>
          <p:cNvPicPr>
            <a:picLocks noGrp="1" noChangeAspect="1"/>
          </p:cNvPicPr>
          <p:nvPr>
            <p:ph type="pic" sz="quarter" idx="13"/>
          </p:nvPr>
        </p:nvPicPr>
        <p:blipFill>
          <a:blip r:embed="rId3"/>
          <a:stretch>
            <a:fillRect/>
          </a:stretch>
        </p:blipFill>
        <p:spPr>
          <a:xfrm>
            <a:off x="1124068" y="2111775"/>
            <a:ext cx="6724532" cy="3974393"/>
          </a:xfrm>
          <a:prstGeom prst="rect">
            <a:avLst/>
          </a:prstGeom>
          <a:noFill/>
          <a:ln>
            <a:noFill/>
          </a:ln>
        </p:spPr>
      </p:pic>
    </p:spTree>
    <p:extLst>
      <p:ext uri="{BB962C8B-B14F-4D97-AF65-F5344CB8AC3E}">
        <p14:creationId xmlns:p14="http://schemas.microsoft.com/office/powerpoint/2010/main" val="3863161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Dinosaurs: log(SDs) vs. log(Means)</a:t>
            </a:r>
          </a:p>
        </p:txBody>
      </p:sp>
      <p:pic>
        <p:nvPicPr>
          <p:cNvPr id="3" name="Picture Placeholder 2" descr="A set of command lines. The command lines read as follows:&#10;Dino means equals mean (Iridium tilt Source plus factor (Depth), data equals Dinosaurs)&#10;Dino S Ds equals sd (Iridium tilt Source plus factor (Depth), data equals Dinosaurs)&#10;Plot (log (Dino S Ds) tilt log (Dino means))&#10;Mod line equals lm (log (Dino S Ds) tilt log (Dino means))&#10;ab line (mod line, col equals “blue”, lwd equals 2)&#10;text (5.5, 3, paste (“slope equals”, round (mod line dollar coefficient [2], 2)), col equals “blue”)"/>
          <p:cNvPicPr>
            <a:picLocks noGrp="1" noChangeAspect="1"/>
          </p:cNvPicPr>
          <p:nvPr>
            <p:ph type="pic" sz="quarter" idx="11"/>
          </p:nvPr>
        </p:nvPicPr>
        <p:blipFill>
          <a:blip r:embed="rId2"/>
          <a:stretch>
            <a:fillRect/>
          </a:stretch>
        </p:blipFill>
        <p:spPr>
          <a:xfrm>
            <a:off x="712623" y="1371600"/>
            <a:ext cx="7521883" cy="1376413"/>
          </a:xfrm>
          <a:prstGeom prst="rect">
            <a:avLst/>
          </a:prstGeom>
          <a:noFill/>
          <a:ln>
            <a:noFill/>
          </a:ln>
        </p:spPr>
      </p:pic>
      <p:pic>
        <p:nvPicPr>
          <p:cNvPr id="7" name="Picture Placeholder 6" descr="A scatter plot marks log (Dino Means) along the horizontal axis and log (Dino S Ds) along the vertical axis. The approximate data are as follows:&#10;A line originates at (3.5, 3.4), moves straight, and terminates at (7.0, 5.0). Nine dots are plotted on the graph and they are as follows: (3.7, 3.6), (4.2, 4.0), (4.8, 2.3), (4.8, 4.7), (5.1, 4.3), (5.2, 3.9), (5.45, 4.0), (5.6, 5.6), (6.1, 5.3), and (6.7, 4.9). Text at the bottom right corner of the graph reads, try power equals 1 minus 0.6 equals 0.4. Slope equals 0.6. Perhaps squared rt (power equals 0.5)."/>
          <p:cNvPicPr>
            <a:picLocks noGrp="1" noChangeAspect="1"/>
          </p:cNvPicPr>
          <p:nvPr>
            <p:ph type="pic" sz="quarter" idx="13"/>
          </p:nvPr>
        </p:nvPicPr>
        <p:blipFill>
          <a:blip r:embed="rId3"/>
          <a:stretch>
            <a:fillRect/>
          </a:stretch>
        </p:blipFill>
        <p:spPr>
          <a:xfrm>
            <a:off x="762000" y="2862697"/>
            <a:ext cx="7419727" cy="3387270"/>
          </a:xfrm>
          <a:prstGeom prst="rect">
            <a:avLst/>
          </a:prstGeom>
          <a:noFill/>
          <a:ln>
            <a:noFill/>
          </a:ln>
        </p:spPr>
      </p:pic>
    </p:spTree>
    <p:extLst>
      <p:ext uri="{BB962C8B-B14F-4D97-AF65-F5344CB8AC3E}">
        <p14:creationId xmlns:p14="http://schemas.microsoft.com/office/powerpoint/2010/main" val="2405608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2786</TotalTime>
  <Words>188</Words>
  <Application>Microsoft Office PowerPoint</Application>
  <PresentationFormat>On-screen Show (4:3)</PresentationFormat>
  <Paragraphs>32</Paragraphs>
  <Slides>14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ＭＳ Ｐゴシック</vt:lpstr>
      <vt:lpstr>Arial</vt:lpstr>
      <vt:lpstr>Arial Black</vt:lpstr>
      <vt:lpstr>Calibri</vt:lpstr>
      <vt:lpstr>Courier New</vt:lpstr>
      <vt:lpstr>Symbol</vt:lpstr>
      <vt:lpstr>Wingdings</vt:lpstr>
      <vt:lpstr>bergerinvitels3e_lectureslides_ch01_final</vt:lpstr>
      <vt:lpstr>Section 7.5 </vt:lpstr>
      <vt:lpstr>Section 7.5</vt:lpstr>
      <vt:lpstr>Example: Dinosaur Iridium</vt:lpstr>
      <vt:lpstr>Dinosaur Iridium: Cell Means</vt:lpstr>
      <vt:lpstr>Checking Conditions: Four Plots</vt:lpstr>
      <vt:lpstr>Dinosaurs: Residuals vs. Fits</vt:lpstr>
      <vt:lpstr>Dinosaurs: Normal Quantile Plot</vt:lpstr>
      <vt:lpstr>Dinosaurs: Tukey Nonadditivity</vt:lpstr>
      <vt:lpstr>Dinosaurs: log(SDs) vs. log(Means)</vt:lpstr>
      <vt:lpstr>Dinosaurs Sqrt: Residuals vs. Fits</vt:lpstr>
      <vt:lpstr>Dinosaurs Sqrt: Normal Quantile Plot</vt:lpstr>
      <vt:lpstr>Dinosaurs Sqrt: Tukey Nonadditivity</vt:lpstr>
      <vt:lpstr>Dinosaurs Sqrt: log(SDs) vs. log(Means)</vt:lpstr>
      <vt:lpstr>Two-Way ANOVA for Dinosaurs (after sqrt Transformation)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7.5</dc:title>
  <dc:creator>Canon</dc:creator>
  <cp:lastModifiedBy>Newton, Andy</cp:lastModifiedBy>
  <cp:revision>533</cp:revision>
  <dcterms:created xsi:type="dcterms:W3CDTF">2015-10-23T14:29:37Z</dcterms:created>
  <dcterms:modified xsi:type="dcterms:W3CDTF">2018-09-13T15:24:30Z</dcterms:modified>
</cp:coreProperties>
</file>